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7" r:id="rId3"/>
    <p:sldId id="308" r:id="rId4"/>
    <p:sldId id="309" r:id="rId5"/>
    <p:sldId id="310" r:id="rId6"/>
    <p:sldId id="311" r:id="rId7"/>
    <p:sldId id="313" r:id="rId8"/>
    <p:sldId id="314" r:id="rId9"/>
    <p:sldId id="284" r:id="rId10"/>
    <p:sldId id="285" r:id="rId11"/>
    <p:sldId id="286" r:id="rId12"/>
    <p:sldId id="287" r:id="rId13"/>
    <p:sldId id="288" r:id="rId14"/>
    <p:sldId id="289" r:id="rId15"/>
    <p:sldId id="290" r:id="rId16"/>
    <p:sldId id="291" r:id="rId17"/>
    <p:sldId id="315" r:id="rId18"/>
    <p:sldId id="318" r:id="rId19"/>
    <p:sldId id="317" r:id="rId20"/>
    <p:sldId id="319" r:id="rId21"/>
    <p:sldId id="320" r:id="rId22"/>
    <p:sldId id="273" r:id="rId23"/>
    <p:sldId id="270" r:id="rId24"/>
    <p:sldId id="271" r:id="rId25"/>
    <p:sldId id="274" r:id="rId26"/>
    <p:sldId id="275" r:id="rId27"/>
    <p:sldId id="272" r:id="rId28"/>
    <p:sldId id="276" r:id="rId29"/>
    <p:sldId id="277" r:id="rId30"/>
    <p:sldId id="278" r:id="rId31"/>
    <p:sldId id="279" r:id="rId32"/>
    <p:sldId id="281" r:id="rId33"/>
    <p:sldId id="295" r:id="rId34"/>
    <p:sldId id="282" r:id="rId35"/>
    <p:sldId id="294" r:id="rId36"/>
    <p:sldId id="296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65AF"/>
    <a:srgbClr val="F6F6F6"/>
    <a:srgbClr val="E3E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40" autoAdjust="0"/>
    <p:restoredTop sz="94713" autoAdjust="0"/>
  </p:normalViewPr>
  <p:slideViewPr>
    <p:cSldViewPr>
      <p:cViewPr varScale="1">
        <p:scale>
          <a:sx n="110" d="100"/>
          <a:sy n="110" d="100"/>
        </p:scale>
        <p:origin x="1422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40;&#1083;&#1077;&#1082;&#1089;&#1072;&#1085;&#1076;&#1088;\Desktop\&#1051;&#1080;&#1089;&#1090;%20Microsoft%20Office%20Exce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Поступления</a:t>
            </a:r>
            <a:r>
              <a:rPr lang="ru-RU" baseline="0" dirty="0"/>
              <a:t> в бюджет РФ за 2021 - 2023 от ФТС и ФНС</a:t>
            </a:r>
            <a:endParaRPr lang="ru-RU" dirty="0"/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ФНС (трлн руб.)</c:v>
                </c:pt>
              </c:strCache>
            </c:strRef>
          </c:tx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36.6</c:v>
                </c:pt>
                <c:pt idx="1">
                  <c:v>42</c:v>
                </c:pt>
                <c:pt idx="2">
                  <c:v>46.7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ФТС (трлн руб.)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7.1559999999999979</c:v>
                </c:pt>
                <c:pt idx="1">
                  <c:v>6.2</c:v>
                </c:pt>
                <c:pt idx="2">
                  <c:v>6.6229999999999976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60092576"/>
        <c:axId val="-260087680"/>
        <c:axId val="0"/>
      </c:bar3DChart>
      <c:catAx>
        <c:axId val="-260092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-260087680"/>
        <c:crosses val="autoZero"/>
        <c:auto val="1"/>
        <c:lblAlgn val="ctr"/>
        <c:lblOffset val="100"/>
        <c:noMultiLvlLbl val="0"/>
      </c:catAx>
      <c:valAx>
        <c:axId val="-26008768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-260092576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nalog.garant.ru/fns/nk/06f5cbc2c7200d022e7e6140a05065d6/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54" name="AutoShape 6" descr="https://perekrestokinfo.ru/wp-content/uploads/2022/05/Kak-proverit-kontragenta-na-sajte-FNS.jpg?utm_source=yandex.ru&amp;utm_medium=organic&amp;utm_campaign=yandex.ru&amp;utm_referrer=yandex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7020272" y="6017580"/>
            <a:ext cx="241176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bg1">
                    <a:lumMod val="65000"/>
                  </a:schemeClr>
                </a:solidFill>
              </a:rPr>
              <a:t>22.03.2024</a:t>
            </a:r>
          </a:p>
          <a:p>
            <a:r>
              <a:rPr lang="ru-RU" sz="1000" dirty="0" smtClean="0">
                <a:solidFill>
                  <a:schemeClr val="bg1">
                    <a:lumMod val="65000"/>
                  </a:schemeClr>
                </a:solidFill>
              </a:rPr>
              <a:t>Заместитель ОРН Малахова Е.И.</a:t>
            </a:r>
          </a:p>
          <a:p>
            <a:r>
              <a:rPr lang="ru-RU" sz="1000" dirty="0" smtClean="0">
                <a:solidFill>
                  <a:schemeClr val="bg1">
                    <a:lumMod val="65000"/>
                  </a:schemeClr>
                </a:solidFill>
              </a:rPr>
              <a:t>Специалист 1 разряда ОПРА </a:t>
            </a:r>
          </a:p>
          <a:p>
            <a:r>
              <a:rPr lang="ru-RU" sz="1000" dirty="0" err="1" smtClean="0">
                <a:solidFill>
                  <a:schemeClr val="bg1">
                    <a:lumMod val="65000"/>
                  </a:schemeClr>
                </a:solidFill>
              </a:rPr>
              <a:t>Оскольченко</a:t>
            </a:r>
            <a:r>
              <a:rPr lang="ru-RU" sz="1000" dirty="0" smtClean="0">
                <a:solidFill>
                  <a:schemeClr val="bg1">
                    <a:lumMod val="65000"/>
                  </a:schemeClr>
                </a:solidFill>
              </a:rPr>
              <a:t> А.В.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0" t="13868" r="33841" b="3735"/>
          <a:stretch/>
        </p:blipFill>
        <p:spPr bwMode="auto">
          <a:xfrm>
            <a:off x="899592" y="548680"/>
            <a:ext cx="6490119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C:\Users\Александр\Desktop\Kak-proverit-kontragenta-na-sajte-FN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350" y="6021288"/>
            <a:ext cx="1043607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288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8072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3600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Кому подходит этот налоговый режим</a:t>
            </a:r>
            <a:endParaRPr lang="ru-RU" sz="36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836712"/>
            <a:ext cx="5935157" cy="489654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2600" dirty="0"/>
              <a:t>Специальный налоговый режим могут применять физлица и индивидуальные предприниматели (</a:t>
            </a:r>
            <a:r>
              <a:rPr lang="ru-RU" sz="2600" dirty="0" err="1"/>
              <a:t>самозанятые</a:t>
            </a:r>
            <a:r>
              <a:rPr lang="ru-RU" sz="2600" dirty="0"/>
              <a:t>), у которых одновременно соблюдаются следующие условия.</a:t>
            </a:r>
          </a:p>
          <a:p>
            <a:r>
              <a:rPr lang="ru-RU" sz="2600" dirty="0"/>
              <a:t>Они получают доход от самостоятельного ведения деятельности или использования имущества.</a:t>
            </a:r>
          </a:p>
          <a:p>
            <a:r>
              <a:rPr lang="ru-RU" sz="2600" dirty="0"/>
              <a:t>При ведении этой деятельности не имеют работодателя, с которым заключен трудовой договор.</a:t>
            </a:r>
          </a:p>
          <a:p>
            <a:r>
              <a:rPr lang="ru-RU" sz="2600" dirty="0"/>
              <a:t>Не привлекают для этой деятельности наемных работников по трудовым договорам.</a:t>
            </a:r>
          </a:p>
          <a:p>
            <a:r>
              <a:rPr lang="ru-RU" sz="2600" dirty="0"/>
              <a:t>Вид деятельности, условия ее осуществления или сумма дохода не попадают в перечень исключений, указанных в статьях 4 и 6 Федерального закона от 27.11.2018 № 422-ФЗ.</a:t>
            </a:r>
          </a:p>
          <a:p>
            <a:endParaRPr lang="ru-RU" dirty="0"/>
          </a:p>
        </p:txBody>
      </p:sp>
      <p:pic>
        <p:nvPicPr>
          <p:cNvPr id="4" name="Picture 3" descr="C:\Users\Александр\Desktop\Kak-proverit-kontragenta-na-sajte-F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50" y="6021288"/>
            <a:ext cx="1043607" cy="836712"/>
          </a:xfrm>
          <a:prstGeom prst="rect">
            <a:avLst/>
          </a:prstGeom>
          <a:noFill/>
        </p:spPr>
      </p:pic>
      <p:pic>
        <p:nvPicPr>
          <p:cNvPr id="14338" name="Picture 2" descr="https://pulse.imgsmail.ru/imgpreview?mb=pulse&amp;key=pic131602993385162087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" t="15196" r="8344" b="19898"/>
          <a:stretch/>
        </p:blipFill>
        <p:spPr bwMode="auto">
          <a:xfrm>
            <a:off x="2483768" y="3536063"/>
            <a:ext cx="6829755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76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6" t="20199" r="33257" b="8623"/>
          <a:stretch/>
        </p:blipFill>
        <p:spPr bwMode="auto">
          <a:xfrm>
            <a:off x="826951" y="167376"/>
            <a:ext cx="7626610" cy="6357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 descr="C:\Users\Александр\Desktop\Kak-proverit-kontragenta-na-sajte-FN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350" y="6021288"/>
            <a:ext cx="1043607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071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980728"/>
            <a:ext cx="6408712" cy="4608512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Ограничение по сумме дохода</a:t>
            </a:r>
          </a:p>
          <a:p>
            <a:r>
              <a:rPr lang="ru-RU" sz="2000" dirty="0" smtClean="0"/>
              <a:t>Налог </a:t>
            </a:r>
            <a:r>
              <a:rPr lang="ru-RU" sz="2000" dirty="0"/>
              <a:t>на профессиональный доход можно платить, только пока сумма дохода нарастающим итогом в течение года не </a:t>
            </a:r>
            <a:r>
              <a:rPr lang="ru-RU" sz="2000" dirty="0" smtClean="0"/>
              <a:t>превысит 2,4 </a:t>
            </a:r>
            <a:r>
              <a:rPr lang="ru-RU" sz="2000" dirty="0"/>
              <a:t>МЛН РУБЛЕЙ.</a:t>
            </a:r>
          </a:p>
          <a:p>
            <a:r>
              <a:rPr lang="ru-RU" sz="2000" dirty="0"/>
              <a:t>Ограничений по сумме месячного дохода нет. Сумма дохода контролируется в приложении «Мой налог». После того, как доход превысит указанный лимит, налогоплательщик должен будет платить налоги, предусмотренные другими системами налогообложения</a:t>
            </a:r>
            <a:r>
              <a:rPr lang="ru-RU" sz="2000" dirty="0" smtClean="0"/>
              <a:t>.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4" name="Picture 3" descr="C:\Users\Александр\Desktop\Kak-proverit-kontragenta-na-sajte-F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50" y="6021288"/>
            <a:ext cx="1043607" cy="836712"/>
          </a:xfrm>
          <a:prstGeom prst="rect">
            <a:avLst/>
          </a:prstGeom>
          <a:noFill/>
        </p:spPr>
      </p:pic>
      <p:pic>
        <p:nvPicPr>
          <p:cNvPr id="12290" name="Picture 2" descr="https://pulse.imgsmail.ru/imgpreview?mb=pulse&amp;key=pic366352399822523918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060848"/>
            <a:ext cx="648072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032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3" t="20162" r="31969" b="33751"/>
          <a:stretch/>
        </p:blipFill>
        <p:spPr bwMode="auto">
          <a:xfrm>
            <a:off x="179512" y="692696"/>
            <a:ext cx="8505945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C:\Users\Александр\Desktop\Kak-proverit-kontragenta-na-sajte-FN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350" y="6021288"/>
            <a:ext cx="1043607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9077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90000"/>
              </a:lnSpc>
              <a:defRPr/>
            </a:pPr>
            <a:r>
              <a:rPr lang="ru-RU" sz="4000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Как стать налогоплательщиком налога на профессиональный доход</a:t>
            </a:r>
            <a:endParaRPr lang="ru-RU" sz="40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242" name="Picture 2" descr="https://www.buhonline.ru/Files/Modules/Publication/16640_o_l_2x.png?t\u003d162487116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852936"/>
            <a:ext cx="7200800" cy="480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412776"/>
            <a:ext cx="6408712" cy="4680519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dirty="0"/>
              <a:t>Чтобы использовать специальный налоговый режим, нужно пройти регистрацию и получить подтверждение. Без регистрации применение налогового режима и формирование чеков невозможно.</a:t>
            </a:r>
          </a:p>
          <a:p>
            <a:pPr marL="0" indent="0">
              <a:buNone/>
            </a:pPr>
            <a:r>
              <a:rPr lang="ru-RU" dirty="0"/>
              <a:t>Регистрация в приложении "Мой налог" занимает несколько минут. Заполнять заявление на бумаге и посещать инспекцию не нужно. Доступны несколько способов:</a:t>
            </a:r>
          </a:p>
          <a:p>
            <a:r>
              <a:rPr lang="ru-RU" dirty="0"/>
              <a:t>с использованием паспорта для сканирования и проверки, а также фотографии, которую можно сделать прямо на камеру смартфона;</a:t>
            </a:r>
          </a:p>
          <a:p>
            <a:r>
              <a:rPr lang="ru-RU" dirty="0"/>
              <a:t>c использованием ИНН и пароля, которые используются для доступа в Личный кабинет налогоплательщика – физического лица на сайте nalog.ru;</a:t>
            </a:r>
          </a:p>
          <a:p>
            <a:r>
              <a:rPr lang="ru-RU" dirty="0"/>
              <a:t>с помощью учетной записи Единого портала государственных и муниципальных услуг.</a:t>
            </a:r>
          </a:p>
          <a:p>
            <a:pPr marL="0" indent="0">
              <a:buNone/>
            </a:pPr>
            <a:r>
              <a:rPr lang="ru-RU" dirty="0"/>
              <a:t>Также налогоплательщик может зарегистрироваться, обратившись в уполномоченные банки, а при отсутствии смартфона - работать через веб-версию приложения «Мой налог</a:t>
            </a:r>
            <a:r>
              <a:rPr lang="ru-RU" dirty="0" smtClean="0"/>
              <a:t>». Способы </a:t>
            </a:r>
            <a:r>
              <a:rPr lang="ru-RU" dirty="0"/>
              <a:t>регистрации:</a:t>
            </a:r>
          </a:p>
          <a:p>
            <a:r>
              <a:rPr lang="ru-RU" dirty="0"/>
              <a:t>Бесплатное мобильное приложение «Мой налог»</a:t>
            </a:r>
          </a:p>
          <a:p>
            <a:r>
              <a:rPr lang="ru-RU" dirty="0"/>
              <a:t>Кабинет налогоплательщика «Налога на профессиональный доход» на сайте ФНС России</a:t>
            </a:r>
          </a:p>
          <a:p>
            <a:r>
              <a:rPr lang="ru-RU" dirty="0"/>
              <a:t>Уполномоченные банки</a:t>
            </a:r>
          </a:p>
          <a:p>
            <a:r>
              <a:rPr lang="ru-RU" dirty="0"/>
              <a:t>С помощью учетной записи Единого портала государственных и муниципальных услуг</a:t>
            </a:r>
          </a:p>
          <a:p>
            <a:endParaRPr lang="ru-RU" dirty="0"/>
          </a:p>
        </p:txBody>
      </p:sp>
      <p:pic>
        <p:nvPicPr>
          <p:cNvPr id="4" name="Picture 3" descr="C:\Users\Александр\Desktop\Kak-proverit-kontragenta-na-sajte-FN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350" y="6021288"/>
            <a:ext cx="1043607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6483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5" t="14868" r="35156" b="3923"/>
          <a:stretch/>
        </p:blipFill>
        <p:spPr bwMode="auto">
          <a:xfrm>
            <a:off x="1115616" y="548680"/>
            <a:ext cx="6984776" cy="601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C:\Users\Александр\Desktop\Kak-proverit-kontragenta-na-sajte-FN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350" y="6021288"/>
            <a:ext cx="1043607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525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3600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Налоговые вычеты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908720"/>
            <a:ext cx="8229600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Социальные налоговые вычеты:</a:t>
            </a:r>
          </a:p>
          <a:p>
            <a:pPr>
              <a:buFontTx/>
              <a:buChar char="-"/>
            </a:pPr>
            <a:r>
              <a:rPr lang="ru-RU" dirty="0" smtClean="0"/>
              <a:t>По расходам на обучение</a:t>
            </a:r>
          </a:p>
          <a:p>
            <a:pPr>
              <a:buFontTx/>
              <a:buChar char="-"/>
            </a:pPr>
            <a:r>
              <a:rPr lang="ru-RU" dirty="0" smtClean="0"/>
              <a:t>По расходам на лечение и приобретение медикаментов</a:t>
            </a:r>
          </a:p>
          <a:p>
            <a:pPr>
              <a:buFontTx/>
              <a:buChar char="-"/>
            </a:pPr>
            <a:r>
              <a:rPr lang="ru-RU" dirty="0" smtClean="0"/>
              <a:t>Социальный вычет по расходам на физкультурно-оздоровительные услуги</a:t>
            </a:r>
          </a:p>
          <a:p>
            <a:pPr marL="0" indent="0">
              <a:buNone/>
            </a:pPr>
            <a:r>
              <a:rPr lang="ru-RU" dirty="0" smtClean="0"/>
              <a:t>Имущественные </a:t>
            </a:r>
            <a:r>
              <a:rPr lang="ru-RU" dirty="0"/>
              <a:t>налоговые вычеты</a:t>
            </a:r>
          </a:p>
          <a:p>
            <a:pPr marL="0" indent="0">
              <a:buNone/>
            </a:pPr>
            <a:endParaRPr lang="ru-RU" dirty="0" smtClean="0"/>
          </a:p>
        </p:txBody>
      </p:sp>
      <p:pic>
        <p:nvPicPr>
          <p:cNvPr id="5" name="Picture 3" descr="C:\Users\Александр\Desktop\Kak-proverit-kontragenta-na-sajte-F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0392" y="6021288"/>
            <a:ext cx="1043607" cy="836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77" y="13141"/>
            <a:ext cx="9108504" cy="823571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3600" dirty="0"/>
              <a:t>По расходам на </a:t>
            </a:r>
            <a:r>
              <a:rPr lang="ru-RU" sz="3600" dirty="0" smtClean="0"/>
              <a:t>обучение</a:t>
            </a:r>
            <a:endParaRPr lang="ru-RU" sz="36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098" name="Picture 2" descr="https://sun9-21.userapi.com/impf/c850632/v850632981/6f4ec/eWFRoylYMI0.jpg?size=1000x700&amp;quality=96&amp;sign=37524be33b617c3e921911cc5aa2d938&amp;c_uniq_tag=Y9boAbgpjJkIDtA9Dhqh24zKyMTLnQSiJPbJF3lcp5s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05" y="1015264"/>
            <a:ext cx="8136904" cy="569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88024" y="5085184"/>
            <a:ext cx="3888432" cy="1512168"/>
          </a:xfrm>
          <a:prstGeom prst="rect">
            <a:avLst/>
          </a:prstGeom>
          <a:solidFill>
            <a:srgbClr val="F6F6F6"/>
          </a:solidFill>
          <a:ln>
            <a:solidFill>
              <a:srgbClr val="F6F6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3" descr="C:\Users\Александр\Desktop\Kak-proverit-kontragenta-na-sajte-FN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6021288"/>
            <a:ext cx="1043607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3412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ru-RU" sz="3600" dirty="0"/>
              <a:t>Социальный вычет по расходам на физкультурно-оздоровительные </a:t>
            </a:r>
            <a:r>
              <a:rPr lang="ru-RU" sz="3600" dirty="0" smtClean="0"/>
              <a:t>услуги</a:t>
            </a:r>
            <a:endParaRPr lang="ru-RU" sz="36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050" name="Picture 2" descr="https://avatars.mds.yandex.net/get-ydo/4012172/2a00000181c8334f11898f30b0b0f28a03b5/diplom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980728"/>
            <a:ext cx="5837145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Александр\Desktop\Kak-proverit-kontragenta-na-sajte-FN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6021288"/>
            <a:ext cx="1043607" cy="83671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95736" y="3717032"/>
            <a:ext cx="4608512" cy="792088"/>
          </a:xfrm>
          <a:prstGeom prst="rect">
            <a:avLst/>
          </a:prstGeom>
          <a:solidFill>
            <a:srgbClr val="1365AF"/>
          </a:solidFill>
          <a:ln>
            <a:solidFill>
              <a:srgbClr val="1365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668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avatars.dzeninfra.ru/get-zen_doc/28845/pub_5d7b2f4d027a1500ac3e313b_5d7b2fbf2fda8600ad99b07f/scale_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4"/>
            <a:ext cx="9144000" cy="645333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ru-RU" sz="4000" dirty="0" smtClean="0"/>
              <a:t>Государственная служба и ее виды</a:t>
            </a:r>
            <a:endParaRPr lang="ru-RU" sz="4000" dirty="0" smtClean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2636912"/>
            <a:ext cx="8229600" cy="2188840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1)Государственная гражданская служба</a:t>
            </a:r>
          </a:p>
          <a:p>
            <a:pPr>
              <a:buNone/>
            </a:pPr>
            <a:r>
              <a:rPr lang="ru-RU" dirty="0" smtClean="0"/>
              <a:t>2)Военная служба</a:t>
            </a:r>
          </a:p>
          <a:p>
            <a:pPr>
              <a:buNone/>
            </a:pPr>
            <a:r>
              <a:rPr lang="ru-RU" dirty="0" smtClean="0"/>
              <a:t>3)Государственная служба иных видов</a:t>
            </a:r>
            <a:endParaRPr lang="ru-RU" dirty="0"/>
          </a:p>
        </p:txBody>
      </p:sp>
      <p:pic>
        <p:nvPicPr>
          <p:cNvPr id="4" name="Picture 3" descr="C:\Users\Александр\Desktop\Kak-proverit-kontragenta-na-sajte-FN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6021288"/>
            <a:ext cx="1043607" cy="836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Александр\Desktop\Kak-proverit-kontragenta-na-sajte-F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0392" y="6021288"/>
            <a:ext cx="1043607" cy="836712"/>
          </a:xfrm>
          <a:prstGeom prst="rect">
            <a:avLst/>
          </a:prstGeom>
          <a:noFill/>
        </p:spPr>
      </p:pic>
      <p:pic>
        <p:nvPicPr>
          <p:cNvPr id="1028" name="Picture 4" descr="https://u.9111s.ru/uploads/202105/11/2128c07ace0366ff872b09284dabe2d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3011"/>
            <a:ext cx="7848872" cy="571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593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s://rstart-shop.ru/wp-content/uploads/9/0/8/908cb457eb649f930f45c02a211aa2cf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476"/>
            <a:ext cx="9144000" cy="687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04248" y="6165304"/>
            <a:ext cx="2339752" cy="692696"/>
          </a:xfrm>
          <a:prstGeom prst="rect">
            <a:avLst/>
          </a:prstGeom>
          <a:solidFill>
            <a:srgbClr val="E3E3E3"/>
          </a:solidFill>
          <a:ln>
            <a:solidFill>
              <a:srgbClr val="E3E3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87958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https://grizv.ru/sites/grizv/files/articles/28784/galery/listovka_ens_page-0001y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850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404664"/>
            <a:ext cx="7704856" cy="61926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В 2023 году всем налогоплательщикам открыт ЕНС — единый налоговый счет</a:t>
            </a:r>
            <a:r>
              <a:rPr lang="ru-RU" sz="2400" dirty="0" smtClean="0"/>
              <a:t>.</a:t>
            </a:r>
          </a:p>
          <a:p>
            <a:pPr marL="0" indent="0">
              <a:buNone/>
            </a:pPr>
            <a:r>
              <a:rPr lang="ru-RU" sz="2400" dirty="0" smtClean="0"/>
              <a:t>Это </a:t>
            </a:r>
            <a:r>
              <a:rPr lang="ru-RU" sz="2400" dirty="0"/>
              <a:t>новый способ учета начисленных и уплаченных налогов и взносов</a:t>
            </a:r>
            <a:r>
              <a:rPr lang="ru-RU" sz="2400" dirty="0" smtClean="0"/>
              <a:t>.</a:t>
            </a:r>
          </a:p>
          <a:p>
            <a:pPr marL="0" indent="0">
              <a:buNone/>
            </a:pPr>
            <a:r>
              <a:rPr lang="ru-RU" sz="2400" dirty="0" smtClean="0"/>
              <a:t> </a:t>
            </a:r>
            <a:r>
              <a:rPr lang="ru-RU" sz="2400" dirty="0"/>
              <a:t>ЕНС пополняется с помощью Единого налогового платежа (ЕНП) до срока уплаты налогов. </a:t>
            </a:r>
            <a:endParaRPr lang="ru-RU" sz="2400" dirty="0" smtClean="0"/>
          </a:p>
          <a:p>
            <a:pPr marL="0" indent="0">
              <a:buNone/>
            </a:pPr>
            <a:r>
              <a:rPr lang="ru-RU" sz="2400" dirty="0" smtClean="0"/>
              <a:t>Поступившая </a:t>
            </a:r>
            <a:r>
              <a:rPr lang="ru-RU" sz="2400" dirty="0"/>
              <a:t>сумма распределяется между обязательствами налогоплательщика.</a:t>
            </a:r>
          </a:p>
          <a:p>
            <a:endParaRPr lang="ru-RU" dirty="0"/>
          </a:p>
        </p:txBody>
      </p:sp>
      <p:pic>
        <p:nvPicPr>
          <p:cNvPr id="2054" name="Picture 6" descr="https://sneg.top/uploads/posts/2023-04/1682416413_sneg-top-p-nalogovii-kontrol-kartinki-dlya-prezentats-3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420888"/>
            <a:ext cx="8136904" cy="544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Александр\Desktop\Kak-proverit-kontragenta-na-sajte-FN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350" y="6021288"/>
            <a:ext cx="1043607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823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5284" y="548680"/>
            <a:ext cx="8229600" cy="52894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С 1 января 2023 года новые правила касаются организаций, индивидуальных предпринимателей и физических лиц.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Единый </a:t>
            </a:r>
            <a:r>
              <a:rPr lang="ru-RU" sz="2000" dirty="0"/>
              <a:t>налоговый счет теперь есть у всех, а применение нового порядка уплаты и учета налогов — обязательное.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Исключение </a:t>
            </a:r>
            <a:r>
              <a:rPr lang="ru-RU" sz="2000" dirty="0"/>
              <a:t>— только для </a:t>
            </a:r>
            <a:r>
              <a:rPr lang="ru-RU" sz="2000" dirty="0" err="1"/>
              <a:t>самозанятых</a:t>
            </a:r>
            <a:r>
              <a:rPr lang="ru-RU" sz="2000" dirty="0"/>
              <a:t>, они могут уплачивать налог как раньше или перейти на Единый налоговый платеж.</a:t>
            </a:r>
          </a:p>
        </p:txBody>
      </p:sp>
      <p:pic>
        <p:nvPicPr>
          <p:cNvPr id="4" name="Picture 3" descr="C:\Users\Александр\Desktop\Kak-proverit-kontragenta-na-sajte-F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50" y="6021288"/>
            <a:ext cx="1043607" cy="836712"/>
          </a:xfrm>
          <a:prstGeom prst="rect">
            <a:avLst/>
          </a:prstGeom>
          <a:noFill/>
        </p:spPr>
      </p:pic>
      <p:pic>
        <p:nvPicPr>
          <p:cNvPr id="3074" name="Picture 2" descr="https://avatars.dzeninfra.ru/get-zen_doc/3633274/pub_5f760adc7f726b6a399a16ce_5f7612e685c72a7ce4a5866f/scale_12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420888"/>
            <a:ext cx="7347167" cy="489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490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40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Общие реквизиты для всех </a:t>
            </a:r>
            <a:r>
              <a:rPr lang="ru-RU" sz="4000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регионов</a:t>
            </a:r>
            <a:endParaRPr lang="ru-RU" sz="40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41277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/>
              <a:t>Все </a:t>
            </a:r>
            <a:r>
              <a:rPr lang="ru-RU" sz="2000" dirty="0"/>
              <a:t>платежи, которые администрируют налоговые органы, теперь отражаются на отдельном счете </a:t>
            </a:r>
            <a:r>
              <a:rPr lang="ru-RU" sz="2000" b="1" dirty="0"/>
              <a:t>Федерального казначейства</a:t>
            </a:r>
            <a:r>
              <a:rPr lang="ru-RU" sz="2000" dirty="0"/>
              <a:t>.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Вне </a:t>
            </a:r>
            <a:r>
              <a:rPr lang="ru-RU" sz="2000" dirty="0"/>
              <a:t>зависимости от региона постановки на учет или нахождения объекта </a:t>
            </a:r>
            <a:r>
              <a:rPr lang="ru-RU" sz="2000" dirty="0" smtClean="0"/>
              <a:t>налогообложения.</a:t>
            </a:r>
          </a:p>
          <a:p>
            <a:pPr marL="0" indent="0">
              <a:buNone/>
            </a:pPr>
            <a:r>
              <a:rPr lang="ru-RU" sz="2000" dirty="0" smtClean="0"/>
              <a:t>При </a:t>
            </a:r>
            <a:r>
              <a:rPr lang="ru-RU" sz="2000" dirty="0"/>
              <a:t>этом по всем вопросам по поводу налогов нужно обращаться, как и раньше </a:t>
            </a:r>
            <a:r>
              <a:rPr lang="ru-RU" sz="2000" dirty="0" smtClean="0"/>
              <a:t>—по месту учета.</a:t>
            </a:r>
            <a:endParaRPr lang="ru-RU" sz="2000" dirty="0"/>
          </a:p>
        </p:txBody>
      </p:sp>
      <p:pic>
        <p:nvPicPr>
          <p:cNvPr id="4" name="Picture 3" descr="C:\Users\Александр\Desktop\Kak-proverit-kontragenta-na-sajte-F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50" y="6021288"/>
            <a:ext cx="1043607" cy="836712"/>
          </a:xfrm>
          <a:prstGeom prst="rect">
            <a:avLst/>
          </a:prstGeom>
          <a:noFill/>
        </p:spPr>
      </p:pic>
      <p:pic>
        <p:nvPicPr>
          <p:cNvPr id="5122" name="Picture 2" descr="https://pulse.imgsmail.ru/imgpreview?mb=pulse&amp;key=pic72448313920133899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77" y="2834773"/>
            <a:ext cx="7060176" cy="470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05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5" t="16879" r="34557" b="14972"/>
          <a:stretch/>
        </p:blipFill>
        <p:spPr bwMode="auto">
          <a:xfrm>
            <a:off x="-28754" y="25312"/>
            <a:ext cx="6300192" cy="47251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C:\Users\Александр\Desktop\Kak-proverit-kontragenta-na-sajte-FN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350" y="6021288"/>
            <a:ext cx="1043607" cy="836712"/>
          </a:xfrm>
          <a:prstGeom prst="rect">
            <a:avLst/>
          </a:prstGeom>
          <a:noFill/>
        </p:spPr>
      </p:pic>
      <p:pic>
        <p:nvPicPr>
          <p:cNvPr id="6146" name="Picture 2" descr="https://auditpart.ru/uploadedFiles/newsimages/big/15646_o_l_2x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8" b="22492"/>
          <a:stretch/>
        </p:blipFill>
        <p:spPr bwMode="auto">
          <a:xfrm>
            <a:off x="3419872" y="3669282"/>
            <a:ext cx="5940153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734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3" t="14805" r="34880" b="7834"/>
          <a:stretch/>
        </p:blipFill>
        <p:spPr bwMode="auto">
          <a:xfrm>
            <a:off x="107504" y="188640"/>
            <a:ext cx="5544616" cy="49857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C:\Users\Александр\Desktop\Kak-proverit-kontragenta-na-sajte-FN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350" y="6021288"/>
            <a:ext cx="1043607" cy="836712"/>
          </a:xfrm>
          <a:prstGeom prst="rect">
            <a:avLst/>
          </a:prstGeom>
          <a:noFill/>
        </p:spPr>
      </p:pic>
      <p:pic>
        <p:nvPicPr>
          <p:cNvPr id="7170" name="Picture 2" descr="https://www.buhonline.ru/Files/Modules/Publication/14766_o.png?t=156110700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" t="13794" r="7438" b="13620"/>
          <a:stretch/>
        </p:blipFill>
        <p:spPr bwMode="auto">
          <a:xfrm>
            <a:off x="2920254" y="3645024"/>
            <a:ext cx="6223746" cy="326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132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9" t="14908" r="34814" b="8488"/>
          <a:stretch/>
        </p:blipFill>
        <p:spPr bwMode="auto">
          <a:xfrm>
            <a:off x="1442306" y="260648"/>
            <a:ext cx="6640837" cy="6289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C:\Users\Александр\Desktop\Kak-proverit-kontragenta-na-sajte-FN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350" y="6021288"/>
            <a:ext cx="1043607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5777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9" t="26662" r="34936" b="13392"/>
          <a:stretch/>
        </p:blipFill>
        <p:spPr bwMode="auto">
          <a:xfrm>
            <a:off x="107504" y="116631"/>
            <a:ext cx="6768752" cy="4724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979199"/>
            <a:ext cx="7272808" cy="4848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C:\Users\Александр\Desktop\Kak-proverit-kontragenta-na-sajte-FN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350" y="6021288"/>
            <a:ext cx="1043607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207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4000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Федеральная налоговая служба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5259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smtClean="0"/>
              <a:t>Федеральный орган исполнительной власти, осуществляющий функции по контролю и надзору за соблюдением законодательства о налогах и сборах, за правильностью исчисления, полнотой и своевременностью внесения в соответствующий бюджет налогов, сборов и страховых взносов, в случаях, предусмотренных законодательством Российской Федерации, за правильностью исчисления, полнотой и своевременностью внесения в соответствующий бюджет иных обязательных платежей, за производством и оборотом табачной продукции, за применением контрольно-кассовой техники, а также функции органа валютного контроля в пределах компетенции налоговых органов.</a:t>
            </a:r>
            <a:endParaRPr lang="ru-RU" dirty="0"/>
          </a:p>
        </p:txBody>
      </p:sp>
      <p:pic>
        <p:nvPicPr>
          <p:cNvPr id="5" name="Picture 3" descr="C:\Users\Александр\Desktop\Kak-proverit-kontragenta-na-sajte-F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0392" y="6021288"/>
            <a:ext cx="1043607" cy="836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3" t="14999" r="35025" b="9125"/>
          <a:stretch/>
        </p:blipFill>
        <p:spPr bwMode="auto">
          <a:xfrm>
            <a:off x="-2350" y="0"/>
            <a:ext cx="6321896" cy="5564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C:\Users\Александр\Desktop\Kak-proverit-kontragenta-na-sajte-FN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350" y="6021288"/>
            <a:ext cx="1043607" cy="836712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564904"/>
            <a:ext cx="7856476" cy="5237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770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70609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40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Взыскание задолженности. Что нового</a:t>
            </a:r>
            <a:r>
              <a:rPr lang="ru-RU" sz="4000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?</a:t>
            </a:r>
            <a:endParaRPr lang="ru-RU" sz="40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7443" y="1196752"/>
            <a:ext cx="8229600" cy="28083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/>
              <a:t>Если перечисленной на ЕНП суммы не хватит для погашения обязательств, образуется отрицательное сальдо ЕНС. </a:t>
            </a:r>
            <a:endParaRPr lang="ru-RU" sz="1600" dirty="0" smtClean="0"/>
          </a:p>
          <a:p>
            <a:pPr marL="0" indent="0">
              <a:buNone/>
            </a:pPr>
            <a:r>
              <a:rPr lang="ru-RU" sz="1600" dirty="0" smtClean="0"/>
              <a:t>Отрицательное </a:t>
            </a:r>
            <a:r>
              <a:rPr lang="ru-RU" sz="1600" dirty="0"/>
              <a:t>сальдо — это долг, в отношении которого будут применяться меры взыскания</a:t>
            </a:r>
            <a:r>
              <a:rPr lang="ru-RU" sz="1600" dirty="0" smtClean="0"/>
              <a:t>.</a:t>
            </a:r>
          </a:p>
          <a:p>
            <a:pPr marL="0" indent="0">
              <a:buNone/>
            </a:pPr>
            <a:r>
              <a:rPr lang="ru-RU" sz="1600" b="1" dirty="0"/>
              <a:t>ВАЖНО! Документы процедур взыскания формируются один раз в отношении отрицательного сальдо ЕНС (с детализированной информацией), и действуют до полного погашения долга, т.е. пока сальдо ЕНС не примет положительное значение либо равное 0.</a:t>
            </a:r>
            <a:endParaRPr lang="ru-RU" sz="1600" dirty="0"/>
          </a:p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endParaRPr lang="ru-RU" sz="1600" dirty="0"/>
          </a:p>
        </p:txBody>
      </p:sp>
      <p:sp>
        <p:nvSpPr>
          <p:cNvPr id="4" name="AutoShape 2" descr="https://i.klerk.ru/7zC77oWsnaU6UUefiSKQtPk5TxbPAKOSHtXtwGcLFEc/w:1400/aHR0cHM6Ly93d3cu/a2xlcmsucnUvaW1n/L3BiL29yaWdpbmFs/L1NjcmVlbnNob3Rp/NzJfNzI0Mi5qcGc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.klerk.ru/7zC77oWsnaU6UUefiSKQtPk5TxbPAKOSHtXtwGcLFEc/w:1400/aHR0cHM6Ly93d3cu/a2xlcmsucnUvaW1n/L3BiL29yaWdpbmFs/L1NjcmVlbnNob3Rp/NzJfNzI0Mi5qcGc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.klerk.ru/7zC77oWsnaU6UUefiSKQtPk5TxbPAKOSHtXtwGcLFEc/w:1400/aHR0cHM6Ly93d3cu/a2xlcmsucnUvaW1n/L3BiL29yaWdpbmFs/L1NjcmVlbnNob3Rp/NzJfNzI0Mi5qcGc.webp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 descr="https://www.buhonline.ru/Files/ForumUpload/3116098_big.2023-06-27_180052.id-o_1h3uka9ut1nui2tf1d2fudc1kr3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524" y="3174868"/>
            <a:ext cx="7391138" cy="3461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Александр\Desktop\Kak-proverit-kontragenta-na-sajte-FN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350" y="6021288"/>
            <a:ext cx="1043607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1773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vselennaya-sovetov.ru/wp-content/uploads/2022/10/photo_2022-10-07_15-54-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3" t="30418" r="-1159" b="1502"/>
          <a:stretch/>
        </p:blipFill>
        <p:spPr bwMode="auto">
          <a:xfrm>
            <a:off x="3995936" y="2276872"/>
            <a:ext cx="5283543" cy="42174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123" y="260648"/>
            <a:ext cx="6276069" cy="4824536"/>
          </a:xfrm>
        </p:spPr>
        <p:txBody>
          <a:bodyPr>
            <a:normAutofit fontScale="47500" lnSpcReduction="20000"/>
          </a:bodyPr>
          <a:lstStyle/>
          <a:p>
            <a:r>
              <a:rPr lang="ru-RU" dirty="0"/>
              <a:t>В ЕНС процедура взыскания долга максимально прозрачная, и на всех этапах взыскания налоговые органы информируют плательщиков через ЛК и ТКС о сумме долга и необходимости его погасить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dirty="0"/>
              <a:t>Например, если плательщик не перечислил налоги в установленный срок уплаты, налоговый орган сначала направит ему в электронном виде информационное сообщение о наличии долга и только после этого вышлет требование об уплате задолженности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dirty="0"/>
              <a:t>Предположим, компания или предприниматель все же не заплатит. Тогда при наступлении срока уплаты по требованию налоговый орган проинформирует о последствиях неисполнения </a:t>
            </a:r>
            <a:r>
              <a:rPr lang="ru-RU" dirty="0" smtClean="0"/>
              <a:t>требования. А </a:t>
            </a:r>
            <a:r>
              <a:rPr lang="ru-RU" dirty="0"/>
              <a:t>это - списание денежных средств со счетов в банке, </a:t>
            </a:r>
            <a:r>
              <a:rPr lang="ru-RU" dirty="0" smtClean="0"/>
              <a:t>     приостановление </a:t>
            </a:r>
            <a:r>
              <a:rPr lang="ru-RU" dirty="0"/>
              <a:t>операций по банковским счетам и даже возможен арест имущества по </a:t>
            </a:r>
            <a:r>
              <a:rPr lang="ru-RU" dirty="0">
                <a:hlinkClick r:id="rId3"/>
              </a:rPr>
              <a:t>статье 77 </a:t>
            </a:r>
            <a:r>
              <a:rPr lang="ru-RU" dirty="0" smtClean="0">
                <a:hlinkClick r:id="rId3"/>
              </a:rPr>
              <a:t>НК</a:t>
            </a:r>
            <a:r>
              <a:rPr lang="ru-RU" dirty="0" smtClean="0"/>
              <a:t>. Если </a:t>
            </a:r>
            <a:r>
              <a:rPr lang="ru-RU" dirty="0"/>
              <a:t>опять уплаты нет, тогда будет вынесено решение о взыскании задолженности и соответствующие инкассовые поручения направят в банк для списания со счетов.</a:t>
            </a:r>
          </a:p>
          <a:p>
            <a:endParaRPr lang="ru-RU" dirty="0"/>
          </a:p>
        </p:txBody>
      </p:sp>
      <p:pic>
        <p:nvPicPr>
          <p:cNvPr id="5" name="Picture 3" descr="C:\Users\Александр\Desktop\Kak-proverit-kontragenta-na-sajte-FN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350" y="6021288"/>
            <a:ext cx="1043607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5720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fontAlgn="base">
              <a:lnSpc>
                <a:spcPct val="90000"/>
              </a:lnSpc>
              <a:defRPr/>
            </a:pPr>
            <a:r>
              <a:rPr lang="ru-RU" sz="40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Личный кабинет налогоплательщика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24744"/>
            <a:ext cx="5112568" cy="5400600"/>
          </a:xfrm>
        </p:spPr>
        <p:txBody>
          <a:bodyPr>
            <a:normAutofit fontScale="47500" lnSpcReduction="20000"/>
          </a:bodyPr>
          <a:lstStyle/>
          <a:p>
            <a:r>
              <a:rPr lang="ru-RU" dirty="0"/>
              <a:t>Получать актуальную информацию об объектах имущества и транспортных средствах, о суммах начисленных и уплаченных налоговых платежей, о наличии переплат, о задолженности по налогам перед бюджетом.</a:t>
            </a:r>
          </a:p>
          <a:p>
            <a:r>
              <a:rPr lang="ru-RU" dirty="0"/>
              <a:t>Контролировать состояние расчетов с бюджетом.</a:t>
            </a:r>
          </a:p>
          <a:p>
            <a:r>
              <a:rPr lang="ru-RU" dirty="0"/>
              <a:t>Получать и распечатывать налоговые уведомления и квитанции на оплату налоговых платежей.</a:t>
            </a:r>
          </a:p>
          <a:p>
            <a:r>
              <a:rPr lang="ru-RU" dirty="0"/>
              <a:t>Оплачивать налоговую задолженность и налоговые платежи через банки – партнеры ФНС России.</a:t>
            </a:r>
          </a:p>
          <a:p>
            <a:r>
              <a:rPr lang="ru-RU" dirty="0"/>
              <a:t>Заполнять декларацию по форме № 3-НДФЛ в режиме онлайн, направлять в налоговый орган декларацию по форме № 3-НДФЛ в электронном виде, подписанную электронной подписью налогоплательщика.</a:t>
            </a:r>
          </a:p>
          <a:p>
            <a:r>
              <a:rPr lang="ru-RU" dirty="0"/>
              <a:t>Отслеживать статус камеральной проверки налоговых деклараций по форме № 3-НДФЛ.</a:t>
            </a:r>
          </a:p>
          <a:p>
            <a:r>
              <a:rPr lang="ru-RU" dirty="0"/>
              <a:t>Обращаться в налоговые органы без личного визита в налоговый орган.</a:t>
            </a:r>
          </a:p>
          <a:p>
            <a:r>
              <a:rPr lang="ru-RU" dirty="0"/>
              <a:t>Получать свидетельство о постановке на учет в налоговом органе (содержащее сведения об ИНН) в электронном виде.</a:t>
            </a:r>
          </a:p>
          <a:p>
            <a:r>
              <a:rPr lang="ru-RU" dirty="0"/>
              <a:t>Получать сведения о своих счетах (вкладах) в Российских банках.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772816"/>
            <a:ext cx="6768752" cy="4512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C:\Users\Александр\Desktop\Kak-proverit-kontragenta-na-sajte-FN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350" y="6021288"/>
            <a:ext cx="1043607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6241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0000"/>
          </a:bodyPr>
          <a:lstStyle/>
          <a:p>
            <a:pPr fontAlgn="base">
              <a:lnSpc>
                <a:spcPct val="90000"/>
              </a:lnSpc>
              <a:defRPr/>
            </a:pPr>
            <a:r>
              <a:rPr lang="ru-RU" sz="40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Как получить доступ в Личный кабинет налогоплательщика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68760"/>
            <a:ext cx="5472608" cy="4525963"/>
          </a:xfrm>
        </p:spPr>
        <p:txBody>
          <a:bodyPr>
            <a:normAutofit fontScale="47500" lnSpcReduction="20000"/>
          </a:bodyPr>
          <a:lstStyle/>
          <a:p>
            <a:r>
              <a:rPr lang="ru-RU" b="1" dirty="0"/>
              <a:t>С помощью логина и пароля, указанных в регистрационной </a:t>
            </a:r>
            <a:r>
              <a:rPr lang="ru-RU" b="1" dirty="0" err="1"/>
              <a:t>карте.</a:t>
            </a:r>
            <a:r>
              <a:rPr lang="ru-RU" dirty="0" err="1"/>
              <a:t>Получить</a:t>
            </a:r>
            <a:r>
              <a:rPr lang="ru-RU" dirty="0"/>
              <a:t> регистрационную карту вы можете лично в любом налоговом органе России, осуществляющем взаимодействие с физическими лицами, независимо от места жительства и постановки на учет. При обращении в налоговый орган при себе необходимо иметь документ, удостоверяющий личность (например, общегражданский паспорт).</a:t>
            </a:r>
          </a:p>
          <a:p>
            <a:r>
              <a:rPr lang="ru-RU" b="1" dirty="0" smtClean="0"/>
              <a:t>С </a:t>
            </a:r>
            <a:r>
              <a:rPr lang="ru-RU" b="1" dirty="0"/>
              <a:t>помощью квалифицированной электронной подписи</a:t>
            </a:r>
            <a:r>
              <a:rPr lang="ru-RU" b="1" dirty="0" smtClean="0"/>
              <a:t>. </a:t>
            </a:r>
            <a:r>
              <a:rPr lang="ru-RU" dirty="0" smtClean="0"/>
              <a:t>Квалифицированный </a:t>
            </a:r>
            <a:r>
              <a:rPr lang="ru-RU" dirty="0"/>
              <a:t>сертификат ключа проверки электронной подписи должен быть выдан Удостоверяющим центром, аккредитованным </a:t>
            </a:r>
            <a:r>
              <a:rPr lang="ru-RU" dirty="0" err="1"/>
              <a:t>Минцифры</a:t>
            </a:r>
            <a:r>
              <a:rPr lang="ru-RU" dirty="0"/>
              <a:t> России и может храниться на любом носителе: жестком диске, USB-ключе или смарт-карте. </a:t>
            </a:r>
            <a:endParaRPr lang="ru-RU" dirty="0" smtClean="0"/>
          </a:p>
          <a:p>
            <a:r>
              <a:rPr lang="ru-RU" b="1" dirty="0" smtClean="0"/>
              <a:t>С </a:t>
            </a:r>
            <a:r>
              <a:rPr lang="ru-RU" b="1" dirty="0"/>
              <a:t>помощью учетной записи Единой системы идентификации и аутентификации (ЕСИА) </a:t>
            </a:r>
            <a:r>
              <a:rPr lang="ru-RU" dirty="0"/>
              <a:t>– реквизитов доступа, используемых для авторизации на Едином портале государственных и муниципальных </a:t>
            </a:r>
            <a:r>
              <a:rPr lang="ru-RU" dirty="0" smtClean="0"/>
              <a:t>услуг.</a:t>
            </a:r>
          </a:p>
          <a:p>
            <a:r>
              <a:rPr lang="ru-RU" dirty="0"/>
              <a:t>П</a:t>
            </a:r>
            <a:r>
              <a:rPr lang="ru-RU" dirty="0" smtClean="0"/>
              <a:t>одача </a:t>
            </a:r>
            <a:r>
              <a:rPr lang="ru-RU" dirty="0"/>
              <a:t>заявления на получение доступа к личному кабинету налогоплательщика для физических </a:t>
            </a:r>
            <a:r>
              <a:rPr lang="ru-RU" dirty="0" smtClean="0"/>
              <a:t>лиц </a:t>
            </a:r>
            <a:r>
              <a:rPr lang="ru-RU" b="1" dirty="0" smtClean="0"/>
              <a:t>в МФЦ.</a:t>
            </a:r>
            <a:endParaRPr lang="ru-RU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492896"/>
            <a:ext cx="7128791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C:\Users\Александр\Desktop\Kak-proverit-kontragenta-na-sajte-FN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350" y="6021288"/>
            <a:ext cx="1043607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3151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fontAlgn="base">
              <a:lnSpc>
                <a:spcPct val="90000"/>
              </a:lnSpc>
              <a:defRPr/>
            </a:pPr>
            <a:r>
              <a:rPr lang="ru-RU" sz="3600" dirty="0" err="1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СМС-информирование</a:t>
            </a:r>
            <a:endParaRPr lang="ru-RU" sz="36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052736"/>
            <a:ext cx="5832648" cy="452596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sz="2700" dirty="0"/>
              <a:t>Налоговая служба предоставляет налогоплательщикам удобную возможность оперативно получить информацию о возникшей недоимке и задолженности по пеням, штрафам, процентам посредством СМС-сообщений или сообщений на электронную почту</a:t>
            </a:r>
            <a:r>
              <a:rPr lang="ru-RU" sz="2700" dirty="0" smtClean="0"/>
              <a:t>.</a:t>
            </a:r>
          </a:p>
          <a:p>
            <a:pPr marL="0" indent="0">
              <a:buNone/>
            </a:pPr>
            <a:r>
              <a:rPr lang="ru-RU" sz="2700" dirty="0" smtClean="0"/>
              <a:t>Физические </a:t>
            </a:r>
            <a:r>
              <a:rPr lang="ru-RU" sz="2700" dirty="0"/>
              <a:t>лица могут подавать согласие как в налоговую инспекцию по месту жительства, так и в любой другой налоговый орган лично (через представителя). </a:t>
            </a:r>
            <a:endParaRPr lang="ru-RU" sz="2700" dirty="0" smtClean="0"/>
          </a:p>
          <a:p>
            <a:pPr marL="0" indent="0">
              <a:buNone/>
            </a:pPr>
            <a:r>
              <a:rPr lang="ru-RU" sz="2700" dirty="0" smtClean="0"/>
              <a:t>Но </a:t>
            </a:r>
            <a:r>
              <a:rPr lang="ru-RU" sz="2700" dirty="0"/>
              <a:t>наиболее простым и удобным способом представления согласия является "Личный кабинет налогоплательщика": в разделе "Профиль" нужно нажать на ссылку "Согласие на информирование о наличии недоимки и (или) задолженности по пеням, штрафам, процентам".</a:t>
            </a:r>
            <a:br>
              <a:rPr lang="ru-RU" sz="2700" dirty="0"/>
            </a:br>
            <a:endParaRPr lang="ru-RU" sz="2700" dirty="0"/>
          </a:p>
          <a:p>
            <a:pPr marL="0" indent="0">
              <a:buNone/>
            </a:pPr>
            <a:r>
              <a:rPr lang="ru-RU" sz="2700" dirty="0"/>
              <a:t>Согласие можно представить по телекоммуникационным каналам связи или по почте заказным письмом.</a:t>
            </a:r>
          </a:p>
          <a:p>
            <a:pPr marL="0" indent="0">
              <a:buNone/>
            </a:pPr>
            <a:r>
              <a:rPr lang="ru-RU" sz="2700" dirty="0"/>
              <a:t>Форма документа утверждена приказом ФНС России от 06.07.2020 № ЕД-7-8/423@.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883852"/>
            <a:ext cx="8468544" cy="5645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C:\Users\Александр\Desktop\Kak-proverit-kontragenta-na-sajte-FN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350" y="6021288"/>
            <a:ext cx="1043607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8958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775" y="2348880"/>
            <a:ext cx="9144000" cy="98072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3600" dirty="0" smtClean="0"/>
              <a:t>Спасибо </a:t>
            </a:r>
            <a:r>
              <a:rPr lang="ru-RU" sz="3600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за внимание!</a:t>
            </a:r>
            <a:endParaRPr lang="ru-RU" sz="36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Picture 3" descr="C:\Users\Александр\Desktop\Kak-proverit-kontragenta-na-sajte-F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0392" y="6021288"/>
            <a:ext cx="1043607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3735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1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0000"/>
          </a:bodyPr>
          <a:lstStyle/>
          <a:p>
            <a:pPr lvl="0">
              <a:lnSpc>
                <a:spcPct val="90000"/>
              </a:lnSpc>
              <a:defRPr/>
            </a:pPr>
            <a:r>
              <a:rPr lang="ru-RU" sz="4000" dirty="0" smtClean="0"/>
              <a:t>Взаимодействие между ведомствами ФТС и ФНС</a:t>
            </a:r>
            <a:endParaRPr lang="ru-RU" sz="4000" dirty="0" smtClean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160" y="1268760"/>
            <a:ext cx="9144000" cy="2520279"/>
          </a:xfrm>
        </p:spPr>
        <p:txBody>
          <a:bodyPr>
            <a:normAutofit fontScale="47500" lnSpcReduction="20000"/>
          </a:bodyPr>
          <a:lstStyle/>
          <a:p>
            <a:r>
              <a:rPr lang="ru-RU" dirty="0" smtClean="0"/>
              <a:t>Взаимный обмен информацией для контроля за соблюдением участниками внешнеэкономической деятельности таможенного законодательства, законодательства о налогах и сборах, валютного законодательства Российской Федерации.</a:t>
            </a:r>
          </a:p>
          <a:p>
            <a:r>
              <a:rPr lang="ru-RU" dirty="0" smtClean="0"/>
              <a:t>Разработка предложений по совершенствованию комплекса мер для обеспечения соблюдения норм таможенного законодательства, законодательства о налогах и сборах, валютного законодательства Российской Федерации и пресечения возможных правонарушений в таможенной и налоговой сфере.</a:t>
            </a:r>
          </a:p>
          <a:p>
            <a:r>
              <a:rPr lang="ru-RU" dirty="0" smtClean="0"/>
              <a:t>Обеспечение контроля за деятельностью участников внешнеэкономической деятельности с помощью оперативного обмена информацией и проведения совместных проверок.</a:t>
            </a:r>
          </a:p>
          <a:p>
            <a:r>
              <a:rPr lang="ru-RU" dirty="0" smtClean="0"/>
              <a:t>Создание унифицированной базы данных, используемой в рамках проведения мероприятий таможенного и налогового контроля.</a:t>
            </a:r>
          </a:p>
          <a:p>
            <a:r>
              <a:rPr lang="ru-RU" dirty="0" smtClean="0"/>
              <a:t>Разработка и реализация общих технологических решений, связанных с информационным обменом и защитой баз данных таможенных и налоговых органов.</a:t>
            </a: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251520" y="4221088"/>
            <a:ext cx="1944216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85000" lnSpcReduction="10000"/>
          </a:bodyPr>
          <a:lstStyle/>
          <a:p>
            <a:r>
              <a:rPr lang="ru-RU" sz="1400" b="1" dirty="0" smtClean="0"/>
              <a:t>"Соглашение о сотрудничестве Федеральной таможенной службы и Федеральной налоговой службы" (Заключено в г. Москве 21.01.2010 N 01-69/1, N ММ-27-2/1) (ред. от 11.10.2023)</a:t>
            </a:r>
            <a:endParaRPr kumimoji="0" lang="ru-RU" sz="6000" b="0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4" descr="http://customsonline.ru/uploads/posts/2018-03/1520144523_vystuplenie_rukovoditelya_kollegiya_02_03_2018_stranica_09.jpg"/>
          <p:cNvPicPr>
            <a:picLocks noChangeAspect="1" noChangeArrowheads="1"/>
          </p:cNvPicPr>
          <p:nvPr/>
        </p:nvPicPr>
        <p:blipFill rotWithShape="1">
          <a:blip r:embed="rId2" cstate="print"/>
          <a:srcRect r="388" b="5900"/>
          <a:stretch/>
        </p:blipFill>
        <p:spPr bwMode="auto">
          <a:xfrm>
            <a:off x="-1" y="0"/>
            <a:ext cx="9108505" cy="64533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3600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Статистика поступлений ФТС и ФНС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539552" y="1340768"/>
          <a:ext cx="8136904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avatars.dzeninfra.ru/get-zen_doc/1704908/pub_625d79b12f3a9170a9097956_625d84fc322ddb297758fa38/scale_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124744"/>
            <a:ext cx="7344816" cy="506789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3600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Налоги и кто их платит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223515"/>
            <a:ext cx="4608512" cy="5328592"/>
          </a:xfrm>
        </p:spPr>
        <p:txBody>
          <a:bodyPr>
            <a:noAutofit/>
          </a:bodyPr>
          <a:lstStyle/>
          <a:p>
            <a:r>
              <a:rPr lang="ru-RU" sz="2000" dirty="0" smtClean="0"/>
              <a:t>Обязательный, индивидуально безвозмездный платёж, взимаемый с организаций и физических лиц в форме отчуждения принадлежащих им на праве собственности средств, в целях финансового обеспечения деятельности государства и муниципальных образований.</a:t>
            </a:r>
          </a:p>
          <a:p>
            <a:r>
              <a:rPr lang="ru-RU" sz="2000" dirty="0" smtClean="0"/>
              <a:t>Налогоплательщиками признаются организации и физические лица, на которых в соответствии с Налоговым кодексом РФ возложена обязанность уплачивать соответствующие налоги.</a:t>
            </a:r>
            <a:endParaRPr lang="ru-RU" sz="2000" dirty="0"/>
          </a:p>
        </p:txBody>
      </p:sp>
      <p:pic>
        <p:nvPicPr>
          <p:cNvPr id="4" name="Picture 3" descr="C:\Users\Александр\Desktop\Kak-proverit-kontragenta-na-sajte-FN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6021288"/>
            <a:ext cx="1043607" cy="836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webasyst.com/wa-data/public/blog/img/rezhimy-nalogooblozheniya-ip-v-r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Александр\Desktop\Kak-proverit-kontragenta-na-sajte-FN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21288"/>
            <a:ext cx="1043607" cy="836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www.buhonline.ru/Files/Modules/Publication/16354_o_l_2x.png?t\u003d161355212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76872"/>
            <a:ext cx="7704856" cy="5136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4000" dirty="0"/>
              <a:t>Н</a:t>
            </a:r>
            <a:r>
              <a:rPr lang="ru-RU" sz="4000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алог на профессиональный доход</a:t>
            </a:r>
            <a:endParaRPr lang="ru-RU" sz="40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412777"/>
            <a:ext cx="8229600" cy="22322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Физические лица и индивидуальные предприниматели, перешедшие на специальный налоговый режим (</a:t>
            </a:r>
            <a:r>
              <a:rPr lang="ru-RU" sz="2000" dirty="0" err="1"/>
              <a:t>самозанятые</a:t>
            </a:r>
            <a:r>
              <a:rPr lang="ru-RU" sz="2000" dirty="0"/>
              <a:t>), могут платить с доходов от самостоятельной деятельности налог по льготной ставке — 4 или 6%. Это позволяет легально вести бизнес и получать доход от подработок без рисков получения штрафа за незаконную предпринимательскую деятельность.</a:t>
            </a:r>
          </a:p>
        </p:txBody>
      </p:sp>
      <p:pic>
        <p:nvPicPr>
          <p:cNvPr id="5" name="Picture 3" descr="C:\Users\Александр\Desktop\Kak-proverit-kontragenta-na-sajte-FN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350" y="6021288"/>
            <a:ext cx="1043607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7428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712</TotalTime>
  <Words>1101</Words>
  <Application>Microsoft Office PowerPoint</Application>
  <PresentationFormat>Экран (4:3)</PresentationFormat>
  <Paragraphs>95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9" baseType="lpstr">
      <vt:lpstr>Arial</vt:lpstr>
      <vt:lpstr>Calibri</vt:lpstr>
      <vt:lpstr>Тема Office</vt:lpstr>
      <vt:lpstr>Презентация PowerPoint</vt:lpstr>
      <vt:lpstr>Государственная служба и ее виды</vt:lpstr>
      <vt:lpstr>Федеральная налоговая служба</vt:lpstr>
      <vt:lpstr>Взаимодействие между ведомствами ФТС и ФНС</vt:lpstr>
      <vt:lpstr>Презентация PowerPoint</vt:lpstr>
      <vt:lpstr>Статистика поступлений ФТС и ФНС</vt:lpstr>
      <vt:lpstr>Налоги и кто их платит</vt:lpstr>
      <vt:lpstr>Презентация PowerPoint</vt:lpstr>
      <vt:lpstr>Налог на профессиональный доход</vt:lpstr>
      <vt:lpstr>Презентация PowerPoint</vt:lpstr>
      <vt:lpstr>Кому подходит этот налоговый режим</vt:lpstr>
      <vt:lpstr>Презентация PowerPoint</vt:lpstr>
      <vt:lpstr>Презентация PowerPoint</vt:lpstr>
      <vt:lpstr>Презентация PowerPoint</vt:lpstr>
      <vt:lpstr>Как стать налогоплательщиком налога на профессиональный доход</vt:lpstr>
      <vt:lpstr>Презентация PowerPoint</vt:lpstr>
      <vt:lpstr>Налоговые вычеты</vt:lpstr>
      <vt:lpstr>По расходам на обучение</vt:lpstr>
      <vt:lpstr>Социальный вычет по расходам на физкультурно-оздоровительные услуги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Общие реквизиты для всех регионов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Взыскание задолженности. Что нового?</vt:lpstr>
      <vt:lpstr>Презентация PowerPoint</vt:lpstr>
      <vt:lpstr>Личный кабинет налогоплательщика</vt:lpstr>
      <vt:lpstr>Как получить доступ в Личный кабинет налогоплательщика</vt:lpstr>
      <vt:lpstr>СМС-информирование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Александр</dc:creator>
  <cp:lastModifiedBy>Малахова Елизавета Игоревна</cp:lastModifiedBy>
  <cp:revision>118</cp:revision>
  <dcterms:created xsi:type="dcterms:W3CDTF">2024-03-18T18:00:55Z</dcterms:created>
  <dcterms:modified xsi:type="dcterms:W3CDTF">2024-03-25T09:17:03Z</dcterms:modified>
</cp:coreProperties>
</file>